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74" r:id="rId12"/>
    <p:sldId id="266" r:id="rId13"/>
    <p:sldId id="275" r:id="rId14"/>
    <p:sldId id="270" r:id="rId15"/>
    <p:sldId id="269" r:id="rId16"/>
    <p:sldId id="271" r:id="rId17"/>
    <p:sldId id="272" r:id="rId18"/>
    <p:sldId id="273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0BB5"/>
    <a:srgbClr val="2EE2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67" y="-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EDB03-9B34-4FAB-93D4-8219ECE9F5CB}" type="datetimeFigureOut">
              <a:rPr lang="de-CH" smtClean="0"/>
              <a:t>02.07.2016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5BC02-BFA2-4442-ACF4-B6D82F669A5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5424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Übersicht Ziel </a:t>
            </a:r>
            <a:r>
              <a:rPr lang="de-CH" dirty="0" err="1"/>
              <a:t>Miniatusisierung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7923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Code:</a:t>
            </a:r>
            <a:r>
              <a:rPr lang="de-CH" baseline="0" dirty="0" smtClean="0"/>
              <a:t> Senden nur v, senden </a:t>
            </a:r>
            <a:r>
              <a:rPr lang="de-CH" baseline="0" dirty="0" err="1" smtClean="0"/>
              <a:t>pressure</a:t>
            </a:r>
            <a:r>
              <a:rPr lang="de-CH" baseline="0" dirty="0" smtClean="0"/>
              <a:t> und </a:t>
            </a:r>
            <a:r>
              <a:rPr lang="de-CH" baseline="0" dirty="0" err="1" smtClean="0"/>
              <a:t>temp</a:t>
            </a:r>
            <a:r>
              <a:rPr lang="de-CH" baseline="0" dirty="0" smtClean="0"/>
              <a:t> (</a:t>
            </a:r>
            <a:r>
              <a:rPr lang="de-CH" baseline="0" dirty="0" err="1" smtClean="0"/>
              <a:t>ringnbuffer</a:t>
            </a:r>
            <a:r>
              <a:rPr lang="de-CH" baseline="0" dirty="0" smtClean="0"/>
              <a:t>), senden alles und aufladen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0152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Advertising Mode, Daten werden mitgeschickt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01807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 wenig Energie, Problematik </a:t>
            </a:r>
            <a:r>
              <a:rPr lang="de-CH" dirty="0" err="1"/>
              <a:t>Harversterausgang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3005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6397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Abschluss</a:t>
            </a:r>
            <a:r>
              <a:rPr lang="de-CH" baseline="0" dirty="0"/>
              <a:t> Hardware Entwicklung, Zusammenfassung Resultate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4735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Eingang optimal ausnutzen:</a:t>
            </a:r>
            <a:r>
              <a:rPr lang="de-CH" baseline="0" dirty="0" smtClean="0"/>
              <a:t> </a:t>
            </a:r>
            <a:r>
              <a:rPr lang="de-CH" dirty="0" smtClean="0"/>
              <a:t>MPP aufnehmen</a:t>
            </a:r>
            <a:r>
              <a:rPr lang="de-CH" baseline="0" dirty="0" smtClean="0"/>
              <a:t> , Verlauf der Spule. 10 km/h Fokus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56241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Ausgangslast analysieren. Last ein Teile unterteilen -&gt;</a:t>
            </a:r>
            <a:r>
              <a:rPr lang="de-CH" baseline="0" dirty="0" smtClean="0"/>
              <a:t> siehe Power </a:t>
            </a:r>
            <a:r>
              <a:rPr lang="de-CH" baseline="0" dirty="0" err="1" smtClean="0"/>
              <a:t>Managemnet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5498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Speicher </a:t>
            </a:r>
            <a:r>
              <a:rPr lang="de-CH" dirty="0" err="1" smtClean="0"/>
              <a:t>möglichs</a:t>
            </a:r>
            <a:r>
              <a:rPr lang="de-CH" dirty="0" smtClean="0"/>
              <a:t> klein</a:t>
            </a:r>
            <a:r>
              <a:rPr lang="de-CH" baseline="0" dirty="0" smtClean="0"/>
              <a:t> -&gt; erreichen Schwellwert.</a:t>
            </a:r>
            <a:br>
              <a:rPr lang="de-CH" baseline="0" dirty="0" smtClean="0"/>
            </a:br>
            <a:r>
              <a:rPr lang="de-CH" baseline="0" dirty="0" smtClean="0"/>
              <a:t>Messungen mit 47 </a:t>
            </a:r>
            <a:r>
              <a:rPr lang="de-CH" baseline="0" dirty="0" err="1" smtClean="0"/>
              <a:t>uF</a:t>
            </a:r>
            <a:r>
              <a:rPr lang="de-CH" baseline="0" dirty="0" smtClean="0"/>
              <a:t> und 100 </a:t>
            </a:r>
            <a:r>
              <a:rPr lang="de-CH" baseline="0" dirty="0" err="1" smtClean="0"/>
              <a:t>uF</a:t>
            </a:r>
            <a:r>
              <a:rPr lang="de-CH" baseline="0" dirty="0" smtClean="0"/>
              <a:t> (unterschiedliche Schwellwerte). 100 </a:t>
            </a:r>
            <a:r>
              <a:rPr lang="de-CH" baseline="0" dirty="0" err="1" smtClean="0"/>
              <a:t>uF</a:t>
            </a:r>
            <a:r>
              <a:rPr lang="de-CH" baseline="0" dirty="0" smtClean="0"/>
              <a:t> stabiler.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216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Energie Speichern, damit nicht gleich V_SUP weg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6267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3304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Energy</a:t>
            </a:r>
            <a:r>
              <a:rPr lang="de-CH" dirty="0"/>
              <a:t> </a:t>
            </a:r>
            <a:r>
              <a:rPr lang="de-CH" dirty="0" err="1"/>
              <a:t>harvesting</a:t>
            </a:r>
            <a:r>
              <a:rPr lang="de-CH" dirty="0"/>
              <a:t> </a:t>
            </a:r>
            <a:r>
              <a:rPr lang="de-CH" dirty="0" err="1"/>
              <a:t>powered</a:t>
            </a:r>
            <a:r>
              <a:rPr lang="de-CH" dirty="0"/>
              <a:t> </a:t>
            </a:r>
            <a:r>
              <a:rPr lang="de-CH" dirty="0" err="1"/>
              <a:t>bicycle</a:t>
            </a:r>
            <a:r>
              <a:rPr lang="de-CH" dirty="0"/>
              <a:t> </a:t>
            </a:r>
            <a:r>
              <a:rPr lang="de-CH" dirty="0" err="1"/>
              <a:t>computer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CH" sz="3000" dirty="0"/>
              <a:t>BA16 </a:t>
            </a:r>
            <a:r>
              <a:rPr lang="de-CH" sz="3000" dirty="0" err="1"/>
              <a:t>mema</a:t>
            </a:r>
            <a:r>
              <a:rPr lang="de-CH" sz="3000" dirty="0"/>
              <a:t> 1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876424" y="4009262"/>
            <a:ext cx="6529023" cy="841314"/>
          </a:xfrm>
        </p:spPr>
        <p:txBody>
          <a:bodyPr/>
          <a:lstStyle/>
          <a:p>
            <a:r>
              <a:rPr lang="de-CH" sz="3000" dirty="0"/>
              <a:t>Katrin Bächli und Manuel König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8475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rgbClr val="00FFFF"/>
                </a:solidFill>
              </a:rPr>
              <a:t>Energy</a:t>
            </a:r>
            <a:r>
              <a:rPr lang="de-CH" dirty="0">
                <a:solidFill>
                  <a:srgbClr val="00FFFF"/>
                </a:solidFill>
              </a:rPr>
              <a:t> Management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1" y="1821118"/>
            <a:ext cx="7766535" cy="3786186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9117863" y="1821120"/>
            <a:ext cx="3088003" cy="4062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CH" dirty="0"/>
          </a:p>
          <a:p>
            <a:r>
              <a:rPr lang="de-CH" sz="3200" dirty="0" smtClean="0">
                <a:solidFill>
                  <a:srgbClr val="FF00FF"/>
                </a:solidFill>
              </a:rPr>
              <a:t>rosa</a:t>
            </a:r>
            <a:r>
              <a:rPr lang="de-CH" sz="3200" dirty="0">
                <a:solidFill>
                  <a:srgbClr val="FF00FF"/>
                </a:solidFill>
              </a:rPr>
              <a:t>: </a:t>
            </a:r>
            <a:r>
              <a:rPr lang="de-CH" sz="3200" dirty="0" smtClean="0"/>
              <a:t>V_SUP</a:t>
            </a:r>
            <a:endParaRPr lang="de-CH" sz="3200" dirty="0"/>
          </a:p>
          <a:p>
            <a:r>
              <a:rPr lang="de-CH" sz="3200" dirty="0" smtClean="0">
                <a:solidFill>
                  <a:srgbClr val="FFFF00"/>
                </a:solidFill>
              </a:rPr>
              <a:t>gelb: </a:t>
            </a:r>
            <a:r>
              <a:rPr lang="de-CH" sz="3200" dirty="0" smtClean="0"/>
              <a:t>V_STS</a:t>
            </a:r>
          </a:p>
          <a:p>
            <a:r>
              <a:rPr lang="de-CH" sz="3200" dirty="0">
                <a:solidFill>
                  <a:srgbClr val="2EE2FA"/>
                </a:solidFill>
              </a:rPr>
              <a:t>blau</a:t>
            </a:r>
            <a:r>
              <a:rPr lang="de-CH" sz="3200" dirty="0">
                <a:solidFill>
                  <a:srgbClr val="00B0F0"/>
                </a:solidFill>
              </a:rPr>
              <a:t>: </a:t>
            </a:r>
            <a:r>
              <a:rPr lang="de-CH" sz="3200" dirty="0" smtClean="0"/>
              <a:t>V_LTS</a:t>
            </a:r>
            <a:endParaRPr lang="de-CH" sz="3200" dirty="0"/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1020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rgbClr val="00FFFF"/>
                </a:solidFill>
              </a:rPr>
              <a:t>Energy</a:t>
            </a:r>
            <a:r>
              <a:rPr lang="de-CH" dirty="0">
                <a:solidFill>
                  <a:srgbClr val="00FFFF"/>
                </a:solidFill>
              </a:rPr>
              <a:t> </a:t>
            </a:r>
            <a:r>
              <a:rPr lang="de-CH" dirty="0" smtClean="0">
                <a:solidFill>
                  <a:srgbClr val="00FFFF"/>
                </a:solidFill>
              </a:rPr>
              <a:t>Management + </a:t>
            </a:r>
            <a:r>
              <a:rPr lang="de-CH" dirty="0">
                <a:solidFill>
                  <a:srgbClr val="170BB5"/>
                </a:solidFill>
              </a:rPr>
              <a:t>Power Management</a:t>
            </a:r>
            <a:endParaRPr lang="de-CH" dirty="0">
              <a:solidFill>
                <a:srgbClr val="170BB5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1" y="1821118"/>
            <a:ext cx="7766536" cy="3786186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9117863" y="1821120"/>
            <a:ext cx="3088003" cy="4062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CH" dirty="0"/>
          </a:p>
          <a:p>
            <a:r>
              <a:rPr lang="de-CH" sz="3200" dirty="0" smtClean="0">
                <a:solidFill>
                  <a:srgbClr val="FF00FF"/>
                </a:solidFill>
              </a:rPr>
              <a:t>rosa</a:t>
            </a:r>
            <a:r>
              <a:rPr lang="de-CH" sz="3200" dirty="0">
                <a:solidFill>
                  <a:srgbClr val="FF00FF"/>
                </a:solidFill>
              </a:rPr>
              <a:t>: </a:t>
            </a:r>
            <a:r>
              <a:rPr lang="de-CH" sz="3200" dirty="0" smtClean="0"/>
              <a:t>V_SUP</a:t>
            </a:r>
            <a:endParaRPr lang="de-CH" sz="3200" dirty="0"/>
          </a:p>
          <a:p>
            <a:r>
              <a:rPr lang="de-CH" sz="3200" dirty="0" smtClean="0">
                <a:solidFill>
                  <a:srgbClr val="FFFF00"/>
                </a:solidFill>
              </a:rPr>
              <a:t>gelb: </a:t>
            </a:r>
            <a:r>
              <a:rPr lang="de-CH" sz="3200" dirty="0" smtClean="0"/>
              <a:t>V_STS</a:t>
            </a:r>
          </a:p>
          <a:p>
            <a:r>
              <a:rPr lang="de-CH" sz="3200" dirty="0">
                <a:solidFill>
                  <a:srgbClr val="2EE2FA"/>
                </a:solidFill>
              </a:rPr>
              <a:t>blau</a:t>
            </a:r>
            <a:r>
              <a:rPr lang="de-CH" sz="3200" dirty="0">
                <a:solidFill>
                  <a:srgbClr val="00B0F0"/>
                </a:solidFill>
              </a:rPr>
              <a:t>: </a:t>
            </a:r>
            <a:r>
              <a:rPr lang="de-CH" sz="3200" dirty="0" smtClean="0"/>
              <a:t>V_LTS</a:t>
            </a:r>
            <a:endParaRPr lang="de-CH" sz="3200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Textfeld 2"/>
          <p:cNvSpPr txBox="1"/>
          <p:nvPr/>
        </p:nvSpPr>
        <p:spPr>
          <a:xfrm>
            <a:off x="2493704" y="3935141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dirty="0" smtClean="0"/>
              <a:t>25 km/h</a:t>
            </a:r>
            <a:endParaRPr lang="en-GB" sz="3200" dirty="0"/>
          </a:p>
        </p:txBody>
      </p:sp>
      <p:sp>
        <p:nvSpPr>
          <p:cNvPr id="9" name="Textfeld 8"/>
          <p:cNvSpPr txBox="1"/>
          <p:nvPr/>
        </p:nvSpPr>
        <p:spPr>
          <a:xfrm>
            <a:off x="4640445" y="3935141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dirty="0" smtClean="0"/>
              <a:t>26 km/h</a:t>
            </a:r>
            <a:endParaRPr lang="en-GB" sz="3200" dirty="0"/>
          </a:p>
        </p:txBody>
      </p:sp>
      <p:sp>
        <p:nvSpPr>
          <p:cNvPr id="10" name="Textfeld 9"/>
          <p:cNvSpPr txBox="1"/>
          <p:nvPr/>
        </p:nvSpPr>
        <p:spPr>
          <a:xfrm>
            <a:off x="7214708" y="3935141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dirty="0" smtClean="0"/>
              <a:t>25 km/h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25277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170BB5"/>
                </a:solidFill>
              </a:rPr>
              <a:t>Power Management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7. </a:t>
            </a:r>
            <a:r>
              <a:rPr lang="en-US" dirty="0" err="1"/>
              <a:t>Juli</a:t>
            </a:r>
            <a:r>
              <a:rPr lang="en-US" dirty="0"/>
              <a:t> 2016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39" name="Gruppieren 38"/>
          <p:cNvGrpSpPr/>
          <p:nvPr/>
        </p:nvGrpSpPr>
        <p:grpSpPr>
          <a:xfrm>
            <a:off x="1281546" y="1742694"/>
            <a:ext cx="2590800" cy="3856185"/>
            <a:chOff x="1191651" y="2144404"/>
            <a:chExt cx="2590800" cy="3856185"/>
          </a:xfrm>
        </p:grpSpPr>
        <p:grpSp>
          <p:nvGrpSpPr>
            <p:cNvPr id="28" name="Gruppieren 27"/>
            <p:cNvGrpSpPr/>
            <p:nvPr/>
          </p:nvGrpSpPr>
          <p:grpSpPr>
            <a:xfrm>
              <a:off x="1191651" y="2144404"/>
              <a:ext cx="2590800" cy="2539781"/>
              <a:chOff x="1374990" y="2079843"/>
              <a:chExt cx="2590800" cy="2539781"/>
            </a:xfrm>
          </p:grpSpPr>
          <p:sp>
            <p:nvSpPr>
              <p:cNvPr id="11" name="Abgerundetes Rechteck 10"/>
              <p:cNvSpPr/>
              <p:nvPr/>
            </p:nvSpPr>
            <p:spPr>
              <a:xfrm>
                <a:off x="1374990" y="2079843"/>
                <a:ext cx="2590800" cy="2539781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 smtClean="0"/>
                  <a:t>v</a:t>
                </a:r>
                <a:endParaRPr lang="en-GB" dirty="0"/>
              </a:p>
            </p:txBody>
          </p:sp>
          <p:sp>
            <p:nvSpPr>
              <p:cNvPr id="10" name="Textfeld 9"/>
              <p:cNvSpPr txBox="1"/>
              <p:nvPr/>
            </p:nvSpPr>
            <p:spPr>
              <a:xfrm>
                <a:off x="1636927" y="2081650"/>
                <a:ext cx="20669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3200" dirty="0" smtClean="0">
                    <a:solidFill>
                      <a:srgbClr val="170BB5"/>
                    </a:solidFill>
                  </a:rPr>
                  <a:t>Low </a:t>
                </a:r>
                <a:r>
                  <a:rPr lang="de-CH" sz="3200" dirty="0" err="1" smtClean="0">
                    <a:solidFill>
                      <a:srgbClr val="170BB5"/>
                    </a:solidFill>
                  </a:rPr>
                  <a:t>Energy</a:t>
                </a:r>
                <a:endParaRPr lang="en-GB" sz="3200" dirty="0">
                  <a:solidFill>
                    <a:srgbClr val="170BB5"/>
                  </a:solidFill>
                </a:endParaRPr>
              </a:p>
            </p:txBody>
          </p:sp>
          <p:cxnSp>
            <p:nvCxnSpPr>
              <p:cNvPr id="13" name="Gerader Verbinder 12"/>
              <p:cNvCxnSpPr/>
              <p:nvPr/>
            </p:nvCxnSpPr>
            <p:spPr>
              <a:xfrm>
                <a:off x="1374990" y="2708494"/>
                <a:ext cx="259080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/>
            <p:cNvSpPr txBox="1"/>
            <p:nvPr/>
          </p:nvSpPr>
          <p:spPr>
            <a:xfrm>
              <a:off x="1586721" y="4923371"/>
              <a:ext cx="158889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3200" dirty="0" smtClean="0"/>
                <a:t>10 km/h</a:t>
              </a:r>
            </a:p>
            <a:p>
              <a:r>
                <a:rPr lang="de-CH" sz="3200" dirty="0" smtClean="0"/>
                <a:t>T = 55 s</a:t>
              </a:r>
              <a:endParaRPr lang="en-GB" sz="3200" dirty="0"/>
            </a:p>
          </p:txBody>
        </p:sp>
      </p:grpSp>
      <p:pic>
        <p:nvPicPr>
          <p:cNvPr id="33" name="Grafik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2" t="6217" r="10546" b="842"/>
          <a:stretch/>
        </p:blipFill>
        <p:spPr>
          <a:xfrm>
            <a:off x="1277467" y="2371345"/>
            <a:ext cx="2595777" cy="2041801"/>
          </a:xfrm>
          <a:prstGeom prst="rect">
            <a:avLst/>
          </a:prstGeom>
          <a:ln w="12700" cap="rnd">
            <a:noFill/>
          </a:ln>
        </p:spPr>
      </p:pic>
      <p:grpSp>
        <p:nvGrpSpPr>
          <p:cNvPr id="37" name="Gruppieren 36"/>
          <p:cNvGrpSpPr/>
          <p:nvPr/>
        </p:nvGrpSpPr>
        <p:grpSpPr>
          <a:xfrm>
            <a:off x="4636801" y="1724610"/>
            <a:ext cx="2614827" cy="3972781"/>
            <a:chOff x="5194518" y="2106468"/>
            <a:chExt cx="2614827" cy="3972781"/>
          </a:xfrm>
        </p:grpSpPr>
        <p:grpSp>
          <p:nvGrpSpPr>
            <p:cNvPr id="29" name="Gruppieren 28"/>
            <p:cNvGrpSpPr/>
            <p:nvPr/>
          </p:nvGrpSpPr>
          <p:grpSpPr>
            <a:xfrm>
              <a:off x="5194518" y="2106468"/>
              <a:ext cx="2614827" cy="2513156"/>
              <a:chOff x="4765893" y="2106469"/>
              <a:chExt cx="2614827" cy="2513156"/>
            </a:xfrm>
          </p:grpSpPr>
          <p:sp>
            <p:nvSpPr>
              <p:cNvPr id="14" name="Abgerundetes Rechteck 13"/>
              <p:cNvSpPr/>
              <p:nvPr/>
            </p:nvSpPr>
            <p:spPr>
              <a:xfrm>
                <a:off x="4765893" y="2106469"/>
                <a:ext cx="2590800" cy="251315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Textfeld 14"/>
              <p:cNvSpPr txBox="1"/>
              <p:nvPr/>
            </p:nvSpPr>
            <p:spPr>
              <a:xfrm>
                <a:off x="4784943" y="2131295"/>
                <a:ext cx="25957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3200" dirty="0" err="1" smtClean="0">
                    <a:solidFill>
                      <a:srgbClr val="170BB5"/>
                    </a:solidFill>
                  </a:rPr>
                  <a:t>Middle</a:t>
                </a:r>
                <a:r>
                  <a:rPr lang="de-CH" sz="3200" dirty="0" smtClean="0">
                    <a:solidFill>
                      <a:srgbClr val="170BB5"/>
                    </a:solidFill>
                  </a:rPr>
                  <a:t> </a:t>
                </a:r>
                <a:r>
                  <a:rPr lang="de-CH" sz="3200" dirty="0" err="1" smtClean="0">
                    <a:solidFill>
                      <a:srgbClr val="170BB5"/>
                    </a:solidFill>
                  </a:rPr>
                  <a:t>Energy</a:t>
                </a:r>
                <a:endParaRPr lang="en-GB" sz="3200" dirty="0">
                  <a:solidFill>
                    <a:srgbClr val="170BB5"/>
                  </a:solidFill>
                </a:endParaRPr>
              </a:p>
            </p:txBody>
          </p:sp>
          <p:cxnSp>
            <p:nvCxnSpPr>
              <p:cNvPr id="18" name="Gerader Verbinder 17"/>
              <p:cNvCxnSpPr/>
              <p:nvPr/>
            </p:nvCxnSpPr>
            <p:spPr>
              <a:xfrm>
                <a:off x="4784943" y="2708351"/>
                <a:ext cx="259080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2" name="Textfeld 31"/>
            <p:cNvSpPr txBox="1"/>
            <p:nvPr/>
          </p:nvSpPr>
          <p:spPr>
            <a:xfrm>
              <a:off x="5418094" y="5002031"/>
              <a:ext cx="158889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3200" dirty="0" smtClean="0"/>
                <a:t>16 km/h</a:t>
              </a:r>
            </a:p>
            <a:p>
              <a:r>
                <a:rPr lang="de-CH" sz="3200" dirty="0" smtClean="0"/>
                <a:t>T = 15 s</a:t>
              </a:r>
              <a:endParaRPr lang="en-GB" sz="3200" dirty="0"/>
            </a:p>
          </p:txBody>
        </p:sp>
        <p:pic>
          <p:nvPicPr>
            <p:cNvPr id="34" name="Grafik 3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4" t="6937" r="10243" b="-2397"/>
            <a:stretch/>
          </p:blipFill>
          <p:spPr>
            <a:xfrm>
              <a:off x="5194518" y="2708350"/>
              <a:ext cx="2613030" cy="2130986"/>
            </a:xfrm>
            <a:prstGeom prst="rect">
              <a:avLst/>
            </a:prstGeom>
            <a:ln w="12700" cap="rnd">
              <a:noFill/>
            </a:ln>
          </p:spPr>
        </p:pic>
      </p:grpSp>
      <p:grpSp>
        <p:nvGrpSpPr>
          <p:cNvPr id="38" name="Gruppieren 37"/>
          <p:cNvGrpSpPr/>
          <p:nvPr/>
        </p:nvGrpSpPr>
        <p:grpSpPr>
          <a:xfrm>
            <a:off x="7985339" y="1769079"/>
            <a:ext cx="2913751" cy="4420754"/>
            <a:chOff x="8809470" y="2136090"/>
            <a:chExt cx="2913751" cy="4420754"/>
          </a:xfrm>
        </p:grpSpPr>
        <p:grpSp>
          <p:nvGrpSpPr>
            <p:cNvPr id="30" name="Gruppieren 29"/>
            <p:cNvGrpSpPr/>
            <p:nvPr/>
          </p:nvGrpSpPr>
          <p:grpSpPr>
            <a:xfrm>
              <a:off x="8828521" y="2136090"/>
              <a:ext cx="2657475" cy="2539780"/>
              <a:chOff x="8004390" y="2079844"/>
              <a:chExt cx="2657475" cy="2539780"/>
            </a:xfrm>
          </p:grpSpPr>
          <p:sp>
            <p:nvSpPr>
              <p:cNvPr id="16" name="Abgerundetes Rechteck 15"/>
              <p:cNvSpPr/>
              <p:nvPr/>
            </p:nvSpPr>
            <p:spPr>
              <a:xfrm>
                <a:off x="8004390" y="2079844"/>
                <a:ext cx="2590800" cy="253978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Textfeld 16"/>
              <p:cNvSpPr txBox="1"/>
              <p:nvPr/>
            </p:nvSpPr>
            <p:spPr>
              <a:xfrm>
                <a:off x="8157008" y="2087493"/>
                <a:ext cx="250485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3200" dirty="0" smtClean="0">
                    <a:solidFill>
                      <a:srgbClr val="170BB5"/>
                    </a:solidFill>
                  </a:rPr>
                  <a:t>High </a:t>
                </a:r>
                <a:r>
                  <a:rPr lang="de-CH" sz="3200" dirty="0" err="1" smtClean="0">
                    <a:solidFill>
                      <a:srgbClr val="170BB5"/>
                    </a:solidFill>
                  </a:rPr>
                  <a:t>Energy</a:t>
                </a:r>
                <a:endParaRPr lang="en-GB" sz="3200" dirty="0">
                  <a:solidFill>
                    <a:srgbClr val="170BB5"/>
                  </a:solidFill>
                </a:endParaRPr>
              </a:p>
            </p:txBody>
          </p:sp>
          <p:cxnSp>
            <p:nvCxnSpPr>
              <p:cNvPr id="19" name="Gerader Verbinder 18"/>
              <p:cNvCxnSpPr/>
              <p:nvPr/>
            </p:nvCxnSpPr>
            <p:spPr>
              <a:xfrm>
                <a:off x="8004390" y="2672268"/>
                <a:ext cx="259080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5" name="Grafik 3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82" t="5779" r="25425" b="2526"/>
            <a:stretch/>
          </p:blipFill>
          <p:spPr>
            <a:xfrm>
              <a:off x="8809470" y="2716069"/>
              <a:ext cx="2628901" cy="2085975"/>
            </a:xfrm>
            <a:prstGeom prst="rect">
              <a:avLst/>
            </a:prstGeom>
            <a:ln w="12700" cap="rnd">
              <a:noFill/>
            </a:ln>
          </p:spPr>
        </p:pic>
        <p:sp>
          <p:nvSpPr>
            <p:cNvPr id="36" name="Textfeld 35"/>
            <p:cNvSpPr txBox="1"/>
            <p:nvPr/>
          </p:nvSpPr>
          <p:spPr>
            <a:xfrm>
              <a:off x="9249467" y="4987184"/>
              <a:ext cx="247375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3200" dirty="0" smtClean="0"/>
                <a:t>26 – 45 km/h</a:t>
              </a:r>
            </a:p>
            <a:p>
              <a:r>
                <a:rPr lang="de-CH" sz="3200" dirty="0" smtClean="0"/>
                <a:t>permanent</a:t>
              </a:r>
            </a:p>
            <a:p>
              <a:endParaRPr lang="en-GB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528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170BB5"/>
                </a:solidFill>
              </a:rPr>
              <a:t>Power Management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7. </a:t>
            </a:r>
            <a:r>
              <a:rPr lang="en-US" dirty="0" err="1"/>
              <a:t>Juli</a:t>
            </a:r>
            <a:r>
              <a:rPr lang="en-US" dirty="0"/>
              <a:t> 2016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28" name="Gruppieren 27"/>
          <p:cNvGrpSpPr/>
          <p:nvPr/>
        </p:nvGrpSpPr>
        <p:grpSpPr>
          <a:xfrm>
            <a:off x="1374990" y="2079843"/>
            <a:ext cx="2590800" cy="2539781"/>
            <a:chOff x="1374990" y="2079843"/>
            <a:chExt cx="2590800" cy="2539781"/>
          </a:xfrm>
        </p:grpSpPr>
        <p:sp>
          <p:nvSpPr>
            <p:cNvPr id="11" name="Abgerundetes Rechteck 10"/>
            <p:cNvSpPr/>
            <p:nvPr/>
          </p:nvSpPr>
          <p:spPr>
            <a:xfrm>
              <a:off x="1374990" y="2079843"/>
              <a:ext cx="2590800" cy="25397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v</a:t>
              </a:r>
              <a:endParaRPr lang="en-GB" dirty="0"/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636927" y="2081650"/>
              <a:ext cx="20669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3200" dirty="0" smtClean="0">
                  <a:solidFill>
                    <a:srgbClr val="170BB5"/>
                  </a:solidFill>
                </a:rPr>
                <a:t>Low </a:t>
              </a:r>
              <a:r>
                <a:rPr lang="de-CH" sz="3200" dirty="0" err="1" smtClean="0">
                  <a:solidFill>
                    <a:srgbClr val="170BB5"/>
                  </a:solidFill>
                </a:rPr>
                <a:t>Energy</a:t>
              </a:r>
              <a:endParaRPr lang="en-GB" sz="3200" dirty="0">
                <a:solidFill>
                  <a:srgbClr val="170BB5"/>
                </a:solidFill>
              </a:endParaRPr>
            </a:p>
          </p:txBody>
        </p:sp>
        <p:cxnSp>
          <p:nvCxnSpPr>
            <p:cNvPr id="13" name="Gerader Verbinder 12"/>
            <p:cNvCxnSpPr/>
            <p:nvPr/>
          </p:nvCxnSpPr>
          <p:spPr>
            <a:xfrm>
              <a:off x="1374990" y="2708494"/>
              <a:ext cx="2590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feld 22"/>
            <p:cNvSpPr txBox="1"/>
            <p:nvPr/>
          </p:nvSpPr>
          <p:spPr>
            <a:xfrm>
              <a:off x="1844732" y="2802662"/>
              <a:ext cx="1183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3200" dirty="0" err="1" smtClean="0">
                  <a:solidFill>
                    <a:schemeClr val="bg1"/>
                  </a:solidFill>
                </a:rPr>
                <a:t>speed</a:t>
              </a:r>
              <a:endParaRPr lang="en-GB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5194518" y="2106468"/>
            <a:ext cx="2614827" cy="2513156"/>
            <a:chOff x="4765893" y="2106469"/>
            <a:chExt cx="2614827" cy="2513156"/>
          </a:xfrm>
        </p:grpSpPr>
        <p:sp>
          <p:nvSpPr>
            <p:cNvPr id="14" name="Abgerundetes Rechteck 13"/>
            <p:cNvSpPr/>
            <p:nvPr/>
          </p:nvSpPr>
          <p:spPr>
            <a:xfrm>
              <a:off x="4765893" y="2106469"/>
              <a:ext cx="2590800" cy="251315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4784943" y="2131295"/>
              <a:ext cx="25957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3200" dirty="0" err="1" smtClean="0">
                  <a:solidFill>
                    <a:srgbClr val="170BB5"/>
                  </a:solidFill>
                </a:rPr>
                <a:t>Middle</a:t>
              </a:r>
              <a:r>
                <a:rPr lang="de-CH" sz="3200" dirty="0" smtClean="0">
                  <a:solidFill>
                    <a:srgbClr val="170BB5"/>
                  </a:solidFill>
                </a:rPr>
                <a:t> </a:t>
              </a:r>
              <a:r>
                <a:rPr lang="de-CH" sz="3200" dirty="0" err="1" smtClean="0">
                  <a:solidFill>
                    <a:srgbClr val="170BB5"/>
                  </a:solidFill>
                </a:rPr>
                <a:t>Energy</a:t>
              </a:r>
              <a:endParaRPr lang="en-GB" sz="3200" dirty="0">
                <a:solidFill>
                  <a:srgbClr val="170BB5"/>
                </a:solidFill>
              </a:endParaRPr>
            </a:p>
          </p:txBody>
        </p:sp>
        <p:cxnSp>
          <p:nvCxnSpPr>
            <p:cNvPr id="18" name="Gerader Verbinder 17"/>
            <p:cNvCxnSpPr/>
            <p:nvPr/>
          </p:nvCxnSpPr>
          <p:spPr>
            <a:xfrm>
              <a:off x="4784943" y="2708351"/>
              <a:ext cx="2590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feld 23"/>
            <p:cNvSpPr txBox="1"/>
            <p:nvPr/>
          </p:nvSpPr>
          <p:spPr>
            <a:xfrm>
              <a:off x="4871068" y="2780914"/>
              <a:ext cx="219560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3200" dirty="0" err="1" smtClean="0">
                  <a:solidFill>
                    <a:schemeClr val="bg1"/>
                  </a:solidFill>
                </a:rPr>
                <a:t>speed</a:t>
              </a:r>
              <a:r>
                <a:rPr lang="de-CH" sz="3200" dirty="0" smtClean="0">
                  <a:solidFill>
                    <a:schemeClr val="bg1"/>
                  </a:solidFill>
                </a:rPr>
                <a:t>,</a:t>
              </a:r>
            </a:p>
            <a:p>
              <a:r>
                <a:rPr lang="de-CH" sz="3200" dirty="0" err="1" smtClean="0">
                  <a:solidFill>
                    <a:schemeClr val="bg1"/>
                  </a:solidFill>
                </a:rPr>
                <a:t>pressure</a:t>
              </a:r>
              <a:r>
                <a:rPr lang="de-CH" sz="3200" dirty="0" smtClean="0">
                  <a:solidFill>
                    <a:schemeClr val="bg1"/>
                  </a:solidFill>
                </a:rPr>
                <a:t> </a:t>
              </a:r>
              <a:r>
                <a:rPr lang="de-CH" sz="3200" dirty="0" err="1" smtClean="0">
                  <a:solidFill>
                    <a:schemeClr val="bg1"/>
                  </a:solidFill>
                </a:rPr>
                <a:t>or</a:t>
              </a:r>
              <a:endParaRPr lang="de-CH" sz="3200" dirty="0" smtClean="0">
                <a:solidFill>
                  <a:schemeClr val="bg1"/>
                </a:solidFill>
              </a:endParaRPr>
            </a:p>
            <a:p>
              <a:r>
                <a:rPr lang="de-CH" sz="3200" dirty="0" err="1">
                  <a:solidFill>
                    <a:schemeClr val="bg1"/>
                  </a:solidFill>
                </a:rPr>
                <a:t>t</a:t>
              </a:r>
              <a:r>
                <a:rPr lang="de-CH" sz="3200" dirty="0" err="1" smtClean="0">
                  <a:solidFill>
                    <a:schemeClr val="bg1"/>
                  </a:solidFill>
                </a:rPr>
                <a:t>emperature</a:t>
              </a:r>
              <a:endParaRPr lang="en-GB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8828521" y="2136090"/>
            <a:ext cx="2657475" cy="2539780"/>
            <a:chOff x="8004390" y="2079844"/>
            <a:chExt cx="2657475" cy="2539780"/>
          </a:xfrm>
        </p:grpSpPr>
        <p:sp>
          <p:nvSpPr>
            <p:cNvPr id="16" name="Abgerundetes Rechteck 15"/>
            <p:cNvSpPr/>
            <p:nvPr/>
          </p:nvSpPr>
          <p:spPr>
            <a:xfrm>
              <a:off x="8004390" y="2079844"/>
              <a:ext cx="2590800" cy="25397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8157008" y="2087493"/>
              <a:ext cx="25048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3200" dirty="0" smtClean="0">
                  <a:solidFill>
                    <a:srgbClr val="170BB5"/>
                  </a:solidFill>
                </a:rPr>
                <a:t>High </a:t>
              </a:r>
              <a:r>
                <a:rPr lang="de-CH" sz="3200" dirty="0" err="1" smtClean="0">
                  <a:solidFill>
                    <a:srgbClr val="170BB5"/>
                  </a:solidFill>
                </a:rPr>
                <a:t>Energy</a:t>
              </a:r>
              <a:endParaRPr lang="en-GB" sz="3200" dirty="0">
                <a:solidFill>
                  <a:srgbClr val="170BB5"/>
                </a:solidFill>
              </a:endParaRPr>
            </a:p>
          </p:txBody>
        </p:sp>
        <p:cxnSp>
          <p:nvCxnSpPr>
            <p:cNvPr id="19" name="Gerader Verbinder 18"/>
            <p:cNvCxnSpPr/>
            <p:nvPr/>
          </p:nvCxnSpPr>
          <p:spPr>
            <a:xfrm>
              <a:off x="8004390" y="2672268"/>
              <a:ext cx="2590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feld 26"/>
            <p:cNvSpPr txBox="1"/>
            <p:nvPr/>
          </p:nvSpPr>
          <p:spPr>
            <a:xfrm>
              <a:off x="8156796" y="2802662"/>
              <a:ext cx="219560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3200" dirty="0" err="1">
                  <a:solidFill>
                    <a:schemeClr val="bg1"/>
                  </a:solidFill>
                </a:rPr>
                <a:t>s</a:t>
              </a:r>
              <a:r>
                <a:rPr lang="de-CH" sz="3200" dirty="0" err="1" smtClean="0">
                  <a:solidFill>
                    <a:schemeClr val="bg1"/>
                  </a:solidFill>
                </a:rPr>
                <a:t>peed</a:t>
              </a:r>
              <a:r>
                <a:rPr lang="de-CH" sz="3200" dirty="0" smtClean="0">
                  <a:solidFill>
                    <a:schemeClr val="bg1"/>
                  </a:solidFill>
                </a:rPr>
                <a:t>,</a:t>
              </a:r>
            </a:p>
            <a:p>
              <a:r>
                <a:rPr lang="de-CH" sz="3200" dirty="0" err="1" smtClean="0">
                  <a:solidFill>
                    <a:schemeClr val="bg1"/>
                  </a:solidFill>
                </a:rPr>
                <a:t>pressure</a:t>
              </a:r>
              <a:r>
                <a:rPr lang="de-CH" sz="3200" dirty="0" smtClean="0">
                  <a:solidFill>
                    <a:schemeClr val="bg1"/>
                  </a:solidFill>
                </a:rPr>
                <a:t>,</a:t>
              </a:r>
            </a:p>
            <a:p>
              <a:r>
                <a:rPr lang="de-CH" sz="3200" dirty="0" err="1" smtClean="0">
                  <a:solidFill>
                    <a:schemeClr val="bg1"/>
                  </a:solidFill>
                </a:rPr>
                <a:t>temperature</a:t>
              </a:r>
              <a:endParaRPr lang="en-GB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Textfeld 30"/>
          <p:cNvSpPr txBox="1"/>
          <p:nvPr/>
        </p:nvSpPr>
        <p:spPr>
          <a:xfrm>
            <a:off x="3377421" y="4903209"/>
            <a:ext cx="2364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dirty="0" smtClean="0"/>
              <a:t>&lt; 15 km/h &gt;</a:t>
            </a:r>
            <a:endParaRPr lang="en-GB" sz="3200" dirty="0"/>
          </a:p>
        </p:txBody>
      </p:sp>
      <p:sp>
        <p:nvSpPr>
          <p:cNvPr id="32" name="Textfeld 31"/>
          <p:cNvSpPr txBox="1"/>
          <p:nvPr/>
        </p:nvSpPr>
        <p:spPr>
          <a:xfrm>
            <a:off x="7170694" y="4903209"/>
            <a:ext cx="2364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dirty="0" smtClean="0"/>
              <a:t>&lt; 25 km/h &gt;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83333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D60093"/>
                </a:solidFill>
              </a:rPr>
              <a:t>Android Applikation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Advertising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948" t="4957" r="48833" b="47310"/>
          <a:stretch/>
        </p:blipFill>
        <p:spPr>
          <a:xfrm>
            <a:off x="1222309" y="2397967"/>
            <a:ext cx="4285295" cy="289732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45699" t="48078" r="6123" b="8688"/>
          <a:stretch/>
        </p:blipFill>
        <p:spPr>
          <a:xfrm>
            <a:off x="6722273" y="2463281"/>
            <a:ext cx="4325137" cy="276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7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D60093"/>
                </a:solidFill>
              </a:rPr>
              <a:t>Android Applikation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2851075" y="2514600"/>
            <a:ext cx="6254825" cy="2340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075" y="2249487"/>
            <a:ext cx="7057033" cy="26052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64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D60093"/>
                </a:solidFill>
              </a:rPr>
              <a:t>Android Applikation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10" y="2157410"/>
            <a:ext cx="2859089" cy="282755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1" y="2157411"/>
            <a:ext cx="2897085" cy="282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3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D60093"/>
                </a:solidFill>
              </a:rPr>
              <a:t>Android Applikation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Resultat Video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23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1" y="1907023"/>
            <a:ext cx="9905999" cy="1485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CH" sz="3000" dirty="0"/>
              <a:t>Der </a:t>
            </a:r>
            <a:r>
              <a:rPr lang="de-CH" sz="3000" dirty="0" err="1"/>
              <a:t>Bicycle</a:t>
            </a:r>
            <a:r>
              <a:rPr lang="de-CH" sz="3000" dirty="0"/>
              <a:t> Computer kann bei einer Geschwindigkeit von </a:t>
            </a:r>
            <a:br>
              <a:rPr lang="de-CH" sz="3000" dirty="0"/>
            </a:br>
            <a:r>
              <a:rPr lang="de-CH" sz="3000" dirty="0"/>
              <a:t>10 km/h </a:t>
            </a:r>
            <a:r>
              <a:rPr lang="de-CH" sz="3000" dirty="0" smtClean="0"/>
              <a:t>die </a:t>
            </a:r>
            <a:r>
              <a:rPr lang="de-CH" sz="3000" dirty="0"/>
              <a:t>Geschwindigkeit </a:t>
            </a:r>
            <a:r>
              <a:rPr lang="de-CH" sz="3000" dirty="0" smtClean="0"/>
              <a:t>jede </a:t>
            </a:r>
            <a:r>
              <a:rPr lang="de-CH" sz="3000" dirty="0" smtClean="0"/>
              <a:t>Minuten </a:t>
            </a:r>
            <a:r>
              <a:rPr lang="de-CH" sz="3000" dirty="0"/>
              <a:t>in einem BLE Paket an die Android Applikation senden</a:t>
            </a:r>
            <a:r>
              <a:rPr lang="de-CH" sz="3000" dirty="0" smtClean="0"/>
              <a:t>.</a:t>
            </a:r>
            <a:br>
              <a:rPr lang="de-CH" sz="3000" dirty="0" smtClean="0"/>
            </a:br>
            <a:r>
              <a:rPr lang="de-CH" sz="3000" dirty="0" smtClean="0"/>
              <a:t>Ab 16 km/h alle 15 s inklusive Temperatur und Druck.</a:t>
            </a:r>
            <a:endParaRPr lang="de-CH" sz="30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2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1" y="1907023"/>
            <a:ext cx="9905999" cy="1485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CH" sz="3000" dirty="0" smtClean="0"/>
              <a:t>.</a:t>
            </a:r>
            <a:endParaRPr lang="de-CH" sz="30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87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Übersicht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Vorführung</a:t>
            </a:r>
          </a:p>
          <a:p>
            <a:r>
              <a:rPr lang="de-CH" dirty="0">
                <a:solidFill>
                  <a:srgbClr val="92D050"/>
                </a:solidFill>
              </a:rPr>
              <a:t>Hardware Entwicklung</a:t>
            </a:r>
          </a:p>
          <a:p>
            <a:r>
              <a:rPr lang="de-CH" dirty="0" err="1">
                <a:solidFill>
                  <a:srgbClr val="00FFFF"/>
                </a:solidFill>
              </a:rPr>
              <a:t>Energy</a:t>
            </a:r>
            <a:r>
              <a:rPr lang="de-CH" dirty="0">
                <a:solidFill>
                  <a:srgbClr val="0BF1FD"/>
                </a:solidFill>
              </a:rPr>
              <a:t> </a:t>
            </a:r>
            <a:r>
              <a:rPr lang="de-CH" dirty="0" err="1">
                <a:solidFill>
                  <a:srgbClr val="0BF1FD"/>
                </a:solidFill>
              </a:rPr>
              <a:t>Managment</a:t>
            </a:r>
            <a:endParaRPr lang="de-CH" dirty="0">
              <a:solidFill>
                <a:srgbClr val="0BF1FD"/>
              </a:solidFill>
            </a:endParaRPr>
          </a:p>
          <a:p>
            <a:r>
              <a:rPr lang="de-CH" dirty="0">
                <a:solidFill>
                  <a:srgbClr val="170BB5"/>
                </a:solidFill>
              </a:rPr>
              <a:t>Power </a:t>
            </a:r>
            <a:r>
              <a:rPr lang="de-CH" dirty="0" err="1">
                <a:solidFill>
                  <a:srgbClr val="170BB5"/>
                </a:solidFill>
              </a:rPr>
              <a:t>Managment</a:t>
            </a:r>
            <a:endParaRPr lang="de-CH" dirty="0">
              <a:solidFill>
                <a:srgbClr val="170BB5"/>
              </a:solidFill>
            </a:endParaRPr>
          </a:p>
          <a:p>
            <a:r>
              <a:rPr lang="de-CH" dirty="0">
                <a:solidFill>
                  <a:srgbClr val="D60093"/>
                </a:solidFill>
              </a:rPr>
              <a:t>Android</a:t>
            </a:r>
            <a:r>
              <a:rPr lang="de-CH" dirty="0">
                <a:solidFill>
                  <a:schemeClr val="accent3"/>
                </a:solidFill>
              </a:rPr>
              <a:t> </a:t>
            </a:r>
            <a:r>
              <a:rPr lang="de-CH" dirty="0" smtClean="0">
                <a:solidFill>
                  <a:srgbClr val="D60093"/>
                </a:solidFill>
              </a:rPr>
              <a:t>Applikation</a:t>
            </a:r>
            <a:endParaRPr lang="de-CH" dirty="0">
              <a:solidFill>
                <a:srgbClr val="D60093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561" y="1516807"/>
            <a:ext cx="7298662" cy="3556116"/>
          </a:xfrm>
          <a:prstGeom prst="rect">
            <a:avLst/>
          </a:prstGeo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1" y="1907023"/>
            <a:ext cx="9905999" cy="1485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CH" sz="30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36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1" y="1907023"/>
            <a:ext cx="9905999" cy="1485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CH" sz="30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05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92D050"/>
                </a:solidFill>
              </a:rPr>
              <a:t>Hardware </a:t>
            </a:r>
            <a:r>
              <a:rPr lang="de-CH" dirty="0" err="1">
                <a:solidFill>
                  <a:srgbClr val="92D050"/>
                </a:solidFill>
              </a:rPr>
              <a:t>entwicklung</a:t>
            </a:r>
            <a:endParaRPr lang="de-CH" dirty="0">
              <a:solidFill>
                <a:srgbClr val="92D050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15451" t="30560" r="11845" b="11983"/>
          <a:stretch/>
        </p:blipFill>
        <p:spPr>
          <a:xfrm>
            <a:off x="1141411" y="3306974"/>
            <a:ext cx="5091409" cy="226328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649" y="3843904"/>
            <a:ext cx="2295149" cy="180442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649" y="2049932"/>
            <a:ext cx="2286005" cy="1798324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1141411" y="1635691"/>
            <a:ext cx="55215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CH" sz="2400" dirty="0"/>
              <a:t>Spule</a:t>
            </a:r>
          </a:p>
          <a:p>
            <a:pPr marL="342900" indent="-342900">
              <a:buAutoNum type="arabicPeriod"/>
            </a:pPr>
            <a:r>
              <a:rPr lang="de-CH" sz="2400" dirty="0"/>
              <a:t>Gleichrichter</a:t>
            </a:r>
          </a:p>
          <a:p>
            <a:pPr marL="342900" indent="-342900">
              <a:buAutoNum type="arabicPeriod"/>
            </a:pPr>
            <a:r>
              <a:rPr lang="de-CH" sz="2400" dirty="0"/>
              <a:t>Spannungsbegrenzung</a:t>
            </a:r>
          </a:p>
          <a:p>
            <a:pPr marL="342900" indent="-342900">
              <a:buAutoNum type="arabicPeriod"/>
            </a:pPr>
            <a:r>
              <a:rPr lang="de-CH" sz="2400" dirty="0"/>
              <a:t>Ausgangskapazität</a:t>
            </a:r>
          </a:p>
        </p:txBody>
      </p:sp>
    </p:spTree>
    <p:extLst>
      <p:ext uri="{BB962C8B-B14F-4D97-AF65-F5344CB8AC3E}">
        <p14:creationId xmlns:p14="http://schemas.microsoft.com/office/powerpoint/2010/main" val="204667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92D050"/>
                </a:solidFill>
              </a:rPr>
              <a:t>Hardware Entwicklung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724377" y="1821120"/>
            <a:ext cx="2087838" cy="2539865"/>
          </a:xfrm>
        </p:spPr>
        <p:txBody>
          <a:bodyPr/>
          <a:lstStyle/>
          <a:p>
            <a:r>
              <a:rPr lang="de-CH" dirty="0">
                <a:solidFill>
                  <a:srgbClr val="FFFF00"/>
                </a:solidFill>
              </a:rPr>
              <a:t>gelb: </a:t>
            </a:r>
            <a:r>
              <a:rPr lang="de-CH" dirty="0"/>
              <a:t>V_HRV</a:t>
            </a:r>
          </a:p>
          <a:p>
            <a:r>
              <a:rPr lang="de-CH" dirty="0">
                <a:solidFill>
                  <a:srgbClr val="00B0F0"/>
                </a:solidFill>
              </a:rPr>
              <a:t>blau: </a:t>
            </a:r>
            <a:r>
              <a:rPr lang="de-CH" dirty="0"/>
              <a:t>V_STS</a:t>
            </a:r>
          </a:p>
          <a:p>
            <a:r>
              <a:rPr lang="de-CH" dirty="0">
                <a:solidFill>
                  <a:srgbClr val="FF00FF"/>
                </a:solidFill>
              </a:rPr>
              <a:t>rosa: </a:t>
            </a:r>
            <a:r>
              <a:rPr lang="de-CH" dirty="0"/>
              <a:t>V_LTS</a:t>
            </a:r>
          </a:p>
          <a:p>
            <a:r>
              <a:rPr lang="de-CH" dirty="0">
                <a:solidFill>
                  <a:srgbClr val="92D050"/>
                </a:solidFill>
              </a:rPr>
              <a:t>grün: </a:t>
            </a:r>
            <a:r>
              <a:rPr lang="de-CH" dirty="0"/>
              <a:t>VSUP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1821120"/>
            <a:ext cx="6409592" cy="384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4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92D050"/>
                </a:solidFill>
              </a:rPr>
              <a:t>Hardware Entwicklung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189" y="2249487"/>
            <a:ext cx="3706820" cy="291426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009" y="2249487"/>
            <a:ext cx="3704568" cy="2914260"/>
          </a:xfrm>
          <a:prstGeom prst="rect">
            <a:avLst/>
          </a:prstGeom>
        </p:spPr>
      </p:pic>
      <p:sp>
        <p:nvSpPr>
          <p:cNvPr id="10" name="Ellipse 9"/>
          <p:cNvSpPr/>
          <p:nvPr/>
        </p:nvSpPr>
        <p:spPr>
          <a:xfrm>
            <a:off x="4020599" y="2142512"/>
            <a:ext cx="2127380" cy="152319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/>
          <p:cNvSpPr/>
          <p:nvPr/>
        </p:nvSpPr>
        <p:spPr>
          <a:xfrm>
            <a:off x="3594422" y="3596127"/>
            <a:ext cx="2127380" cy="152319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/>
          <p:cNvSpPr/>
          <p:nvPr/>
        </p:nvSpPr>
        <p:spPr>
          <a:xfrm>
            <a:off x="8689108" y="2957804"/>
            <a:ext cx="988694" cy="7078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Textfeld 12"/>
          <p:cNvSpPr txBox="1"/>
          <p:nvPr/>
        </p:nvSpPr>
        <p:spPr>
          <a:xfrm>
            <a:off x="5502274" y="1611224"/>
            <a:ext cx="1959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5164610" y="5049742"/>
            <a:ext cx="1959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9730784" y="3011352"/>
            <a:ext cx="1959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3509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92D050"/>
                </a:solidFill>
              </a:rPr>
              <a:t>Hardware Entwicklung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293833"/>
              </p:ext>
            </p:extLst>
          </p:nvPr>
        </p:nvGraphicFramePr>
        <p:xfrm>
          <a:off x="3243746" y="1746569"/>
          <a:ext cx="5418666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2385444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1568984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2400" dirty="0"/>
                        <a:t>Geschwindigkeit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Maximale Leistung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66612560"/>
                  </a:ext>
                </a:extLst>
              </a:tr>
              <a:tr h="289115">
                <a:tc>
                  <a:txBody>
                    <a:bodyPr/>
                    <a:lstStyle/>
                    <a:p>
                      <a:r>
                        <a:rPr lang="de-CH" sz="2400" dirty="0"/>
                        <a:t>10 km/h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12.8 µW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97743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2400" dirty="0"/>
                        <a:t>20 km/h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43.4</a:t>
                      </a:r>
                      <a:r>
                        <a:rPr lang="de-CH" sz="2400" baseline="0" dirty="0"/>
                        <a:t> </a:t>
                      </a:r>
                      <a:r>
                        <a:rPr lang="de-CH" sz="2400" dirty="0"/>
                        <a:t>µW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0143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2400" dirty="0"/>
                        <a:t>40 km/h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250.3 µW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62098239"/>
                  </a:ext>
                </a:extLst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197073"/>
              </p:ext>
            </p:extLst>
          </p:nvPr>
        </p:nvGraphicFramePr>
        <p:xfrm>
          <a:off x="3243746" y="3914515"/>
          <a:ext cx="5418666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2385444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1568984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2400" dirty="0"/>
                        <a:t>Geschwindigkeit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Maximale Leistung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66612560"/>
                  </a:ext>
                </a:extLst>
              </a:tr>
              <a:tr h="289115">
                <a:tc>
                  <a:txBody>
                    <a:bodyPr/>
                    <a:lstStyle/>
                    <a:p>
                      <a:r>
                        <a:rPr lang="de-CH" sz="2400" dirty="0"/>
                        <a:t>10 km/h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24.8 µW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97743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2400" dirty="0"/>
                        <a:t>20 km/h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116.7</a:t>
                      </a:r>
                      <a:r>
                        <a:rPr lang="de-CH" sz="2400" baseline="0" dirty="0"/>
                        <a:t> </a:t>
                      </a:r>
                      <a:r>
                        <a:rPr lang="de-CH" sz="2400" dirty="0"/>
                        <a:t>µW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0143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2400" dirty="0"/>
                        <a:t>40 km/h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472.6 µW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62098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371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rgbClr val="00FFFF"/>
                </a:solidFill>
              </a:rPr>
              <a:t>Energy</a:t>
            </a:r>
            <a:r>
              <a:rPr lang="de-CH" dirty="0">
                <a:solidFill>
                  <a:srgbClr val="00FFFF"/>
                </a:solidFill>
              </a:rPr>
              <a:t> Management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1" y="1762668"/>
            <a:ext cx="7260236" cy="3936401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7802879" y="1839783"/>
            <a:ext cx="528321" cy="441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325880" y="5509351"/>
            <a:ext cx="229073" cy="173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Textfeld 9"/>
          <p:cNvSpPr txBox="1"/>
          <p:nvPr/>
        </p:nvSpPr>
        <p:spPr>
          <a:xfrm>
            <a:off x="1205391" y="54113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" name="Abgerundetes Rechteck 12"/>
          <p:cNvSpPr/>
          <p:nvPr/>
        </p:nvSpPr>
        <p:spPr>
          <a:xfrm>
            <a:off x="2589199" y="5509351"/>
            <a:ext cx="342900" cy="10262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Textfeld 11"/>
          <p:cNvSpPr txBox="1"/>
          <p:nvPr/>
        </p:nvSpPr>
        <p:spPr>
          <a:xfrm>
            <a:off x="2496513" y="541131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0.2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3966345" y="5508660"/>
            <a:ext cx="342900" cy="10262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Abgerundetes Rechteck 14"/>
          <p:cNvSpPr/>
          <p:nvPr/>
        </p:nvSpPr>
        <p:spPr>
          <a:xfrm>
            <a:off x="5343491" y="5515883"/>
            <a:ext cx="342900" cy="10262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Abgerundetes Rechteck 15"/>
          <p:cNvSpPr/>
          <p:nvPr/>
        </p:nvSpPr>
        <p:spPr>
          <a:xfrm>
            <a:off x="6837823" y="5508660"/>
            <a:ext cx="342900" cy="10262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8058747" y="5508660"/>
            <a:ext cx="342900" cy="10262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Textfeld 17"/>
          <p:cNvSpPr txBox="1"/>
          <p:nvPr/>
        </p:nvSpPr>
        <p:spPr>
          <a:xfrm>
            <a:off x="3929602" y="542184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0.4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5325652" y="541131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0.6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6733132" y="5407516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0.8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8186095" y="540685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8505329" y="1839783"/>
            <a:ext cx="881267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47.2 %</a:t>
            </a:r>
          </a:p>
          <a:p>
            <a:r>
              <a:rPr lang="de-CH" dirty="0">
                <a:solidFill>
                  <a:srgbClr val="FF00FF"/>
                </a:solidFill>
              </a:rPr>
              <a:t>37.7 %</a:t>
            </a:r>
          </a:p>
          <a:p>
            <a:r>
              <a:rPr lang="de-CH" dirty="0">
                <a:solidFill>
                  <a:srgbClr val="66FF33"/>
                </a:solidFill>
              </a:rPr>
              <a:t>54.1 %</a:t>
            </a:r>
          </a:p>
          <a:p>
            <a:r>
              <a:rPr lang="de-CH" dirty="0">
                <a:solidFill>
                  <a:srgbClr val="FF0000"/>
                </a:solidFill>
              </a:rPr>
              <a:t>68.1 %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270231" y="1839783"/>
            <a:ext cx="1771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10 km/h</a:t>
            </a:r>
          </a:p>
          <a:p>
            <a:r>
              <a:rPr lang="de-CH" dirty="0">
                <a:solidFill>
                  <a:srgbClr val="FF00FF"/>
                </a:solidFill>
              </a:rPr>
              <a:t>15 km/h</a:t>
            </a:r>
          </a:p>
          <a:p>
            <a:r>
              <a:rPr lang="de-CH" dirty="0">
                <a:solidFill>
                  <a:srgbClr val="66FF33"/>
                </a:solidFill>
              </a:rPr>
              <a:t>20 km/h</a:t>
            </a:r>
          </a:p>
          <a:p>
            <a:r>
              <a:rPr lang="de-CH" dirty="0">
                <a:solidFill>
                  <a:srgbClr val="FF0000"/>
                </a:solidFill>
              </a:rPr>
              <a:t>40 km/h</a:t>
            </a:r>
          </a:p>
        </p:txBody>
      </p:sp>
    </p:spTree>
    <p:extLst>
      <p:ext uri="{BB962C8B-B14F-4D97-AF65-F5344CB8AC3E}">
        <p14:creationId xmlns:p14="http://schemas.microsoft.com/office/powerpoint/2010/main" val="76486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rgbClr val="00FFFF"/>
                </a:solidFill>
              </a:rPr>
              <a:t>Energy</a:t>
            </a:r>
            <a:r>
              <a:rPr lang="de-CH" dirty="0">
                <a:solidFill>
                  <a:srgbClr val="00FFFF"/>
                </a:solidFill>
              </a:rPr>
              <a:t> Management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1565476"/>
            <a:ext cx="5044156" cy="431779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/>
          <a:srcRect l="80352" t="90409" r="10082"/>
          <a:stretch/>
        </p:blipFill>
        <p:spPr>
          <a:xfrm>
            <a:off x="1141411" y="1565475"/>
            <a:ext cx="1587006" cy="1362074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516502" y="1565475"/>
            <a:ext cx="567549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Laden C TI-</a:t>
            </a:r>
            <a:r>
              <a:rPr lang="de-CH" sz="2800" dirty="0" err="1"/>
              <a:t>SensorTag</a:t>
            </a:r>
            <a:r>
              <a:rPr lang="de-CH" sz="2800" dirty="0"/>
              <a:t>	 	63 µJ</a:t>
            </a:r>
          </a:p>
          <a:p>
            <a:r>
              <a:rPr lang="de-CH" sz="2800" dirty="0"/>
              <a:t>Initialisierung 				77 µJ</a:t>
            </a:r>
          </a:p>
          <a:p>
            <a:r>
              <a:rPr lang="de-CH" sz="2800" dirty="0"/>
              <a:t>Refresh-Peak (10 s) 		14 µJ</a:t>
            </a:r>
          </a:p>
          <a:p>
            <a:r>
              <a:rPr lang="de-CH" sz="2800" dirty="0"/>
              <a:t>Start Drucksensor 			  6 µJ</a:t>
            </a:r>
          </a:p>
          <a:p>
            <a:r>
              <a:rPr lang="de-CH" sz="2800" dirty="0"/>
              <a:t>Start Temperatursensor 	11 µJ</a:t>
            </a:r>
          </a:p>
          <a:p>
            <a:r>
              <a:rPr lang="de-CH" sz="2800" dirty="0"/>
              <a:t>Start Feuchtigkeitssensor 	  6 µJ</a:t>
            </a:r>
          </a:p>
          <a:p>
            <a:r>
              <a:rPr lang="de-CH" sz="2800" dirty="0"/>
              <a:t>Senden Geschwindigkeit 	33 µJ</a:t>
            </a:r>
          </a:p>
          <a:p>
            <a:r>
              <a:rPr lang="de-CH" sz="2800" dirty="0"/>
              <a:t>Senden alles 				43 µJ</a:t>
            </a:r>
          </a:p>
          <a:p>
            <a:endParaRPr lang="de-CH" sz="800" dirty="0"/>
          </a:p>
          <a:p>
            <a:r>
              <a:rPr lang="de-CH" sz="2800" dirty="0">
                <a:solidFill>
                  <a:srgbClr val="66FFFF"/>
                </a:solidFill>
              </a:rPr>
              <a:t>Total						 	203 µJ</a:t>
            </a:r>
          </a:p>
        </p:txBody>
      </p:sp>
    </p:spTree>
    <p:extLst>
      <p:ext uri="{BB962C8B-B14F-4D97-AF65-F5344CB8AC3E}">
        <p14:creationId xmlns:p14="http://schemas.microsoft.com/office/powerpoint/2010/main" val="22459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rgbClr val="00FFFF"/>
                </a:solidFill>
              </a:rPr>
              <a:t>Energy</a:t>
            </a:r>
            <a:r>
              <a:rPr lang="de-CH" dirty="0">
                <a:solidFill>
                  <a:srgbClr val="00FFFF"/>
                </a:solidFill>
              </a:rPr>
              <a:t> Management</a:t>
            </a:r>
            <a:endParaRPr lang="de-C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1074736" y="2323305"/>
                <a:ext cx="9905999" cy="33337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CH" sz="3200" b="0" i="1" smtClean="0">
                              <a:latin typeface="Cambria Math" panose="02040503050406030204" pitchFamily="18" charset="0"/>
                            </a:rPr>
                            <m:t>𝑆𝑇𝑆</m:t>
                          </m:r>
                        </m:sub>
                      </m:sSub>
                      <m:r>
                        <a:rPr lang="de-CH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sz="32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de-CH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203 µ</m:t>
                          </m:r>
                          <m:r>
                            <a:rPr lang="de-CH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sSup>
                            <m:sSupPr>
                              <m:ctrlP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CH" sz="32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p>
                            <m:sSupPr>
                              <m:ctrlP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CH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CH" sz="3200" i="1">
                                      <a:latin typeface="Cambria Math" panose="02040503050406030204" pitchFamily="18" charset="0"/>
                                    </a:rPr>
                                    <m:t>2.1</m:t>
                                  </m:r>
                                </m:e>
                              </m:d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CH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sz="3200" b="0" i="1" smtClean="0">
                              <a:latin typeface="Cambria Math" panose="02040503050406030204" pitchFamily="18" charset="0"/>
                            </a:rPr>
                            <m:t>406 µ</m:t>
                          </m:r>
                          <m:r>
                            <a:rPr lang="de-CH" sz="3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de-CH" sz="3200" b="0" i="1" smtClean="0">
                              <a:latin typeface="Cambria Math" panose="02040503050406030204" pitchFamily="18" charset="0"/>
                            </a:rPr>
                            <m:t>4.59 </m:t>
                          </m:r>
                          <m:sSup>
                            <m:sSupPr>
                              <m:ctrlP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CH" sz="3200" b="0" i="1" smtClean="0">
                          <a:latin typeface="Cambria Math" panose="02040503050406030204" pitchFamily="18" charset="0"/>
                        </a:rPr>
                        <m:t>=88.45 µ</m:t>
                      </m:r>
                      <m:r>
                        <a:rPr lang="de-CH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de-CH" dirty="0" smtClean="0"/>
              </a:p>
              <a:p>
                <a:pPr marL="0" indent="0">
                  <a:buNone/>
                </a:pPr>
                <a:r>
                  <a:rPr lang="de-CH" dirty="0" smtClean="0"/>
                  <a:t/>
                </a:r>
                <a:br>
                  <a:rPr lang="de-CH" dirty="0" smtClean="0"/>
                </a:br>
                <a:endParaRPr lang="de-CH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CH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CH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r>
                      <a:rPr lang="de-CH" sz="32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CH" sz="3200" dirty="0" smtClean="0"/>
                  <a:t> 470 </a:t>
                </a:r>
                <a14:m>
                  <m:oMath xmlns:m="http://schemas.openxmlformats.org/officeDocument/2006/math">
                    <m:r>
                      <a:rPr lang="de-CH" sz="3200" i="1">
                        <a:latin typeface="Cambria Math" panose="02040503050406030204" pitchFamily="18" charset="0"/>
                      </a:rPr>
                      <m:t>µ</m:t>
                    </m:r>
                    <m:r>
                      <a:rPr lang="de-CH" sz="32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de-CH" sz="3200" dirty="0"/>
              </a:p>
              <a:p>
                <a:pPr marL="0" indent="0">
                  <a:buNone/>
                </a:pPr>
                <a:endParaRPr lang="de-CH" dirty="0" smtClean="0"/>
              </a:p>
              <a:p>
                <a:pPr marL="0" indent="0">
                  <a:buNone/>
                </a:pPr>
                <a:endParaRPr lang="de-CH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4736" y="2323305"/>
                <a:ext cx="9905999" cy="333375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14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508</Words>
  <Application>Microsoft Office PowerPoint</Application>
  <PresentationFormat>Breitbild</PresentationFormat>
  <Paragraphs>196</Paragraphs>
  <Slides>21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 Math</vt:lpstr>
      <vt:lpstr>Trebuchet MS</vt:lpstr>
      <vt:lpstr>Tw Cen MT</vt:lpstr>
      <vt:lpstr>Schaltkreis</vt:lpstr>
      <vt:lpstr>Energy harvesting powered bicycle computer</vt:lpstr>
      <vt:lpstr>Übersicht</vt:lpstr>
      <vt:lpstr>Hardware entwicklung</vt:lpstr>
      <vt:lpstr>Hardware Entwicklung</vt:lpstr>
      <vt:lpstr>Hardware Entwicklung</vt:lpstr>
      <vt:lpstr>Hardware Entwicklung</vt:lpstr>
      <vt:lpstr>Energy Management</vt:lpstr>
      <vt:lpstr>Energy Management</vt:lpstr>
      <vt:lpstr>Energy Management</vt:lpstr>
      <vt:lpstr>Energy Management</vt:lpstr>
      <vt:lpstr>Energy Management + Power Management</vt:lpstr>
      <vt:lpstr>Power Management</vt:lpstr>
      <vt:lpstr>Power Management</vt:lpstr>
      <vt:lpstr>Android Applikation</vt:lpstr>
      <vt:lpstr>Android Applikation</vt:lpstr>
      <vt:lpstr>Android Applikation</vt:lpstr>
      <vt:lpstr>Android Applikation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harvesting powered bicycle computer</dc:title>
  <dc:creator>TheKing</dc:creator>
  <cp:lastModifiedBy>katrin</cp:lastModifiedBy>
  <cp:revision>28</cp:revision>
  <dcterms:created xsi:type="dcterms:W3CDTF">2016-06-18T08:33:57Z</dcterms:created>
  <dcterms:modified xsi:type="dcterms:W3CDTF">2016-07-02T14:24:31Z</dcterms:modified>
</cp:coreProperties>
</file>